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9" r:id="rId4"/>
    <p:sldId id="287" r:id="rId5"/>
    <p:sldId id="260" r:id="rId6"/>
    <p:sldId id="275" r:id="rId7"/>
    <p:sldId id="288" r:id="rId8"/>
    <p:sldId id="289" r:id="rId9"/>
    <p:sldId id="290" r:id="rId10"/>
    <p:sldId id="274" r:id="rId11"/>
    <p:sldId id="276" r:id="rId12"/>
    <p:sldId id="280" r:id="rId13"/>
    <p:sldId id="262" r:id="rId14"/>
    <p:sldId id="261" r:id="rId15"/>
    <p:sldId id="292" r:id="rId16"/>
    <p:sldId id="293" r:id="rId17"/>
    <p:sldId id="294" r:id="rId18"/>
    <p:sldId id="284" r:id="rId19"/>
    <p:sldId id="273" r:id="rId20"/>
    <p:sldId id="286" r:id="rId21"/>
    <p:sldId id="263" r:id="rId22"/>
    <p:sldId id="291" r:id="rId23"/>
    <p:sldId id="271" r:id="rId24"/>
    <p:sldId id="264" r:id="rId25"/>
    <p:sldId id="278" r:id="rId26"/>
    <p:sldId id="265" r:id="rId27"/>
    <p:sldId id="266" r:id="rId28"/>
    <p:sldId id="285" r:id="rId29"/>
    <p:sldId id="272" r:id="rId30"/>
    <p:sldId id="267" r:id="rId31"/>
    <p:sldId id="268" r:id="rId32"/>
    <p:sldId id="269" r:id="rId33"/>
    <p:sldId id="281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8" autoAdjust="0"/>
  </p:normalViewPr>
  <p:slideViewPr>
    <p:cSldViewPr>
      <p:cViewPr>
        <p:scale>
          <a:sx n="70" d="100"/>
          <a:sy n="70" d="100"/>
        </p:scale>
        <p:origin x="-1310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82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85B6-EE1E-4A7B-A11F-5770018FBD62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5155-CFAD-4B86-89C0-F7938283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6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6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0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7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5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2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2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5155-CFAD-4B86-89C0-F79382835E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9" name="Picture 7" descr="PPT_Title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981075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049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DD518"/>
                </a:solidFill>
              </a:defRPr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DD518"/>
                </a:solidFill>
              </a:defRPr>
            </a:lvl1pPr>
          </a:lstStyle>
          <a:p>
            <a:endParaRPr 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DD518"/>
                </a:solidFill>
              </a:defRPr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95250"/>
            <a:ext cx="1920875" cy="5210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95250"/>
            <a:ext cx="5613400" cy="5210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2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466850"/>
            <a:ext cx="3767138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1466850"/>
            <a:ext cx="3767137" cy="383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1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7" name="Picture 9" descr="PPT_Page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95250"/>
            <a:ext cx="76866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466850"/>
            <a:ext cx="76866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and long running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9125" y="5419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ea typeface="+mn-ea"/>
              </a:defRPr>
            </a:lvl1pPr>
          </a:lstStyle>
          <a:p>
            <a:fld id="{9C730C1A-BB18-4F62-AFB0-871B170CB04C}" type="datetimeFigureOut">
              <a:rPr lang="en-US" smtClean="0"/>
              <a:t>11/15/2011</a:t>
            </a:fld>
            <a:endParaRPr lang="en-US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7525" y="54197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86525" y="5419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ea typeface="+mn-ea"/>
              </a:defRPr>
            </a:lvl1pPr>
          </a:lstStyle>
          <a:p>
            <a:fld id="{8F05963C-3C32-4F75-B966-E7496EBE34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Osaka" pitchFamily="-8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Osaka" pitchFamily="-8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Osaka" pitchFamily="-8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Osaka" pitchFamily="-8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Osaka" pitchFamily="-8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Osaka" pitchFamily="-8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Osaka" pitchFamily="-8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Osaka" pitchFamily="-88" charset="-128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0000"/>
        </a:spcAft>
        <a:buFont typeface="Wingdings" pitchFamily="2" charset="2"/>
        <a:buChar char="w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Char char="&lt;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0"/>
        </a:spcBef>
        <a:spcAft>
          <a:spcPct val="2000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0"/>
        </a:spcBef>
        <a:spcAft>
          <a:spcPct val="20000"/>
        </a:spcAft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0"/>
        </a:spcBef>
        <a:spcAft>
          <a:spcPct val="20000"/>
        </a:spcAft>
        <a:buFont typeface="Wingdings" pitchFamily="2" charset="2"/>
        <a:buChar char="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buFont typeface="Wingdings" pitchFamily="2" charset="2"/>
        <a:buChar char="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buFont typeface="Wingdings" pitchFamily="2" charset="2"/>
        <a:buChar char="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buFont typeface="Wingdings" pitchFamily="2" charset="2"/>
        <a:buChar char="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buFont typeface="Wingdings" pitchFamily="2" charset="2"/>
        <a:buChar char="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arth-www.larc.nasa.gov/cgi-bin/cgiwrap/solar/timeseries.cgi?email=daily@larc.nasa.go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eere.energy.gov/femp/pdfs/FTA_trans_coll.pdf" TargetMode="External"/><Relationship Id="rId2" Type="http://schemas.openxmlformats.org/officeDocument/2006/relationships/hyperlink" Target="http://earth-www.larc.nasa.gov/cgi-bin/cgiwrap/solar/timeseries.cgi?email=daily@larc.nasa.go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Performance of SolarWalls in Minnesota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7281" y="3733800"/>
            <a:ext cx="7234238" cy="914400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Validity of Current Methods </a:t>
            </a:r>
            <a:r>
              <a:rPr lang="en-US" sz="2000" u="sng" dirty="0"/>
              <a:t>U</a:t>
            </a:r>
            <a:r>
              <a:rPr lang="en-US" sz="2000" u="sng" dirty="0" smtClean="0"/>
              <a:t>sed to Predict Energy Savings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24000" y="4593771"/>
            <a:ext cx="6400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By Michael Kiefer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Advisor: Dr. Patrick Tebbe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November 22, 2011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Department of Mechanical Engineering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Minnesota State University Mankato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006" y="20835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DOE Energy Savings Worksheet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01" y="872590"/>
            <a:ext cx="3780556" cy="48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892629"/>
            <a:ext cx="3733800" cy="481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5788" y="5686725"/>
            <a:ext cx="8499612" cy="333075"/>
          </a:xfrm>
        </p:spPr>
        <p:txBody>
          <a:bodyPr>
            <a:normAutofit fontScale="40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sz="1800" dirty="0" smtClean="0"/>
              <a:t>Source:  US Department of Energy Federal Technology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/>
              <a:t>  http://www1.eere.energy.gov/femp/pdfs/FTA_trans_coll.pdf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110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03545"/>
            <a:ext cx="6781800" cy="452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DOE Energy Savings Worksheet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91000" y="5410200"/>
            <a:ext cx="4495800" cy="457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sz="1800" dirty="0" smtClean="0"/>
              <a:t>Source:  US Department of Energy Federal Technology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/>
              <a:t>  http://www1.eere.energy.gov/femp/pdfs/FTA_trans_coll.pdf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800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DOE Energy Savings Worksheet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071563"/>
            <a:ext cx="71342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91000" y="5410200"/>
            <a:ext cx="6858000" cy="502571"/>
          </a:xfrm>
        </p:spPr>
        <p:txBody>
          <a:bodyPr>
            <a:normAutofit fontScale="6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sz="1800" dirty="0" smtClean="0"/>
              <a:t>Source:  US Department of Energy Federal Technology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/>
              <a:t>  http://www1.eere.energy.gov/femp/pdfs/FTA_trans_coll.pdf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065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Our Study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640" y="1524000"/>
            <a:ext cx="7796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previous phase of the study obtained energy savings for a heating season at 3 locations in Minnesota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Using the energy savings from this phase we wanted to determine if the energy prediction models available are accurate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RETScreen’ s validity will be the focus of this presentation due to its wide industry use.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11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3304" y="1105605"/>
            <a:ext cx="415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80" y="1073969"/>
            <a:ext cx="5181600" cy="44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RETScreen Algorithm and Equations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6780" y="5410200"/>
            <a:ext cx="183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RETScreen Textbook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05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80" y="110560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64812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Equations employed in RETScreen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31571" y="758945"/>
                <a:ext cx="4680857" cy="2444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𝑠𝑜𝑙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[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𝑐𝑜𝑙𝑙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𝑢𝑡𝑖𝑙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𝜂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𝑤𝑖𝑛𝑑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𝑐𝑜𝑙𝑙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+7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𝑐𝑜𝑙𝑙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(1−0.005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𝑐𝑜𝑙𝑙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71" y="758945"/>
                <a:ext cx="4680857" cy="24447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0600" y="3505200"/>
                <a:ext cx="7162800" cy="1786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Where:</a:t>
                </a:r>
              </a:p>
              <a:p>
                <a:pPr algn="ctr"/>
                <a:r>
                  <a:rPr lang="en-US" dirty="0" smtClean="0"/>
                  <a:t>α  is the collector absorptivity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𝑐𝑜𝑙𝑙</m:t>
                        </m:r>
                      </m:sub>
                    </m:sSub>
                  </m:oMath>
                </a14:m>
                <a:r>
                  <a:rPr lang="en-US" dirty="0" smtClean="0"/>
                  <a:t>  is  the flowrate through the collector</a:t>
                </a:r>
              </a:p>
              <a:p>
                <a:pPr algn="ctr"/>
                <a:r>
                  <a:rPr lang="en-US" dirty="0" smtClean="0"/>
                  <a:t>Corrected </a:t>
                </a:r>
                <a:r>
                  <a:rPr lang="en-US" dirty="0"/>
                  <a:t>wind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𝑤𝑖𝑛𝑑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=.35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𝑤𝑖𝑛𝑑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endParaRPr lang="en-US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en-US"/>
                        <m:t>is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the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specific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heat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capacity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of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air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equal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to</m:t>
                      </m:r>
                      <m:r>
                        <m:rPr>
                          <m:nor/>
                        </m:rPr>
                        <a:rPr lang="en-US" b="0" i="0" smtClean="0"/>
                        <m:t>  </m:t>
                      </m:r>
                      <m:r>
                        <m:rPr>
                          <m:nor/>
                        </m:rPr>
                        <a:rPr lang="en-US"/>
                        <m:t>1.005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kJ</m:t>
                      </m:r>
                      <m:r>
                        <m:rPr>
                          <m:nor/>
                        </m:rPr>
                        <a:rPr lang="en-US"/>
                        <m:t>/</m:t>
                      </m:r>
                      <m:r>
                        <m:rPr>
                          <m:nor/>
                        </m:rPr>
                        <a:rPr lang="en-US"/>
                        <m:t>kg</m:t>
                      </m:r>
                      <m:r>
                        <m:rPr>
                          <m:nor/>
                        </m:rPr>
                        <a:rPr lang="en-US"/>
                        <m:t>−°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l-GR" dirty="0" smtClean="0"/>
                  <a:t>ρ</a:t>
                </a:r>
                <a:r>
                  <a:rPr lang="en-US" dirty="0" smtClean="0"/>
                  <a:t>  is the density of the air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05200"/>
                <a:ext cx="7162800" cy="1786258"/>
              </a:xfrm>
              <a:prstGeom prst="rect">
                <a:avLst/>
              </a:prstGeom>
              <a:blipFill rotWithShape="1">
                <a:blip r:embed="rId4"/>
                <a:stretch>
                  <a:fillRect l="-766" t="-1706" b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9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80" y="110560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8006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Equations employed in RETScreen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1290271"/>
                <a:ext cx="7620000" cy="105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𝑐𝑜𝑙𝑙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𝑡𝑖𝑙𝑡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𝑐𝑜𝑙𝑙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𝑜𝑝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𝑜𝑝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𝑑𝑎𝑦𝑠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𝑠𝑦𝑠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𝑜𝑝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𝑑𝑎𝑦𝑡𝑖𝑚𝑒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𝑠𝑢𝑛𝑙𝑖𝑔h𝑡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0271"/>
                <a:ext cx="7620000" cy="1052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04048" y="2743200"/>
                <a:ext cx="5981509" cy="2365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Where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𝑐𝑜𝑙𝑙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amount of usable energy </a:t>
                </a:r>
                <a:r>
                  <a:rPr lang="en-US" dirty="0" smtClean="0"/>
                  <a:t>collected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operating schedule of the wall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𝑠𝑦𝑠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fraction of the month that the system is in use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𝑠𝑢𝑛𝑙𝑖𝑔h𝑡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number of hours that there is sunlight. </a:t>
                </a:r>
                <a:endParaRPr lang="en-US" dirty="0"/>
              </a:p>
              <a:p>
                <a:r>
                  <a:rPr lang="en-US" dirty="0" smtClean="0"/>
                  <a:t>	(Based on an equation built into RETScreen)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48" y="2743200"/>
                <a:ext cx="5981509" cy="2365006"/>
              </a:xfrm>
              <a:prstGeom prst="rect">
                <a:avLst/>
              </a:prstGeom>
              <a:blipFill rotWithShape="1">
                <a:blip r:embed="rId4"/>
                <a:stretch>
                  <a:fillRect l="-815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5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80" y="110560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8006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Equations employed in RETScreen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494" y="1285142"/>
                <a:ext cx="3921175" cy="4164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𝑢𝑡𝑖𝑙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𝑎𝑐𝑡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𝑎𝑣𝑙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𝑎𝑣𝑙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η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𝑡𝑖𝑙𝑡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𝑐𝑜𝑙𝑙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𝑠𝑢𝑛𝑙𝑖𝑔h𝑡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𝑑𝑒𝑙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𝑎𝑣𝑙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𝑎𝑚𝑏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𝑜𝑓𝑓𝑠𝑒𝑡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𝑎𝑣𝑙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𝑑𝑒𝑙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𝑎𝑐𝑡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𝑚𝑖𝑛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𝑑𝑒𝑙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𝑑𝑒𝑙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𝑎𝑣𝑙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𝑎𝑐𝑡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𝑑𝑒𝑙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𝑎𝑣𝑙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𝑎𝑚𝑏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𝑜𝑓𝑓𝑠𝑒𝑡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" y="1285142"/>
                <a:ext cx="3921175" cy="4164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743656" y="1290271"/>
            <a:ext cx="4534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quantity simulates the amount of collected solar energy that would contribute to heating savings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10999" y="2438400"/>
            <a:ext cx="525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Simulates the amount that the incoming air can be heated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76669" y="3378296"/>
            <a:ext cx="5084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Represents the temperature of the air going into the HVAC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76669" y="4495800"/>
                <a:ext cx="4896880" cy="65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𝑑𝑒𝑙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is user defined, and gives a value for which the fan will turn off if exceeded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69" y="4495800"/>
                <a:ext cx="4896880" cy="658514"/>
              </a:xfrm>
              <a:prstGeom prst="rect">
                <a:avLst/>
              </a:prstGeom>
              <a:blipFill rotWithShape="1">
                <a:blip r:embed="rId4"/>
                <a:stretch>
                  <a:fillRect l="-995" t="-463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6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3304" y="1105605"/>
            <a:ext cx="415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Equations for Recaptured Wall Loss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1371600"/>
                <a:ext cx="8305800" cy="4355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𝑟𝑒𝑐𝑎𝑝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[(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𝑟𝑒𝑐𝑎𝑝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𝑜𝑝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𝑑𝑎𝑦𝑡𝑖𝑚𝑒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𝑟𝑒𝑐𝑎𝑝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𝑜𝑝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𝑛𝑖𝑔h𝑡𝑡𝑖𝑚𝑒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𝑠𝑦𝑠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𝑟𝑒𝑐𝑎𝑝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𝑠h𝑢𝑡𝑑𝑜𝑤𝑛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i="1" dirty="0" smtClean="0"/>
              </a:p>
              <a:p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𝑟𝑒𝑐𝑎𝑝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𝑜𝑝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𝑑𝑎𝑦𝑡𝑖𝑚𝑒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𝑑𝑎𝑦𝑠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𝑑𝑎𝑦𝑡𝑖𝑚𝑒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𝑐𝑜𝑙𝑙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𝑤𝑎𝑙𝑙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𝑒𝑓𝑓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𝑟𝑒𝑐𝑎𝑝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𝑜𝑝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𝑛𝑖𝑔h𝑡𝑡𝑖𝑚𝑒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𝑑𝑎𝑦𝑠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𝑛𝑖𝑔h𝑡𝑡𝑖𝑚𝑒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𝑐𝑜𝑙𝑙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𝑤𝑎𝑙𝑙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𝑎𝑚𝑏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𝑟𝑒𝑐𝑎𝑝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𝑠h𝑢𝑡𝑑𝑜𝑤𝑛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𝑑𝑎𝑦𝑠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(24−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𝑐𝑜𝑙𝑙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𝑤𝑎𝑙𝑙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𝑐𝑜𝑙𝑙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𝑤𝑎𝑙𝑙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𝑐𝑜𝑙𝑙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𝑎𝑚𝑏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𝑒𝑓𝑓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𝑐𝑜𝑙𝑙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𝑎𝑚𝑏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8305800" cy="43554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7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0" y="304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Accuracy and Improvement of RETScreen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640" y="1143000"/>
            <a:ext cx="7439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check the validity of RETScreen we performed the following </a:t>
            </a:r>
            <a:r>
              <a:rPr lang="en-US" sz="2000" dirty="0" smtClean="0"/>
              <a:t>steps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Perform the </a:t>
            </a:r>
            <a:r>
              <a:rPr lang="en-US" sz="2000" dirty="0" smtClean="0"/>
              <a:t>calculations </a:t>
            </a:r>
            <a:r>
              <a:rPr lang="en-US" sz="2000" dirty="0"/>
              <a:t>as one would do in the </a:t>
            </a:r>
            <a:r>
              <a:rPr lang="en-US" sz="2000" dirty="0" smtClean="0"/>
              <a:t>field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Analyze the reason for the differences </a:t>
            </a:r>
            <a:r>
              <a:rPr lang="en-US" sz="2000" dirty="0" smtClean="0"/>
              <a:t>in</a:t>
            </a: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measured and calculated </a:t>
            </a:r>
            <a:r>
              <a:rPr lang="en-US" sz="2000" dirty="0" smtClean="0"/>
              <a:t>values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Identify factors that influence solar wall performance significantly 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4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69" y="152400"/>
            <a:ext cx="3279742" cy="30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7214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SolarWall Technology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28" y="1022706"/>
            <a:ext cx="41365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Know as Unglazed Transpired Solar Collectors (UTC)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Solar radiation heats a dark metal surface that is perforated with small pin holes.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Air is pulled through the small pin holes creating a boundary layer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Heat is transferred to the air and is then distributed to the building through the HVAC system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75708"/>
            <a:ext cx="3618481" cy="247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2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0" y="304800"/>
            <a:ext cx="866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Accuracy and Improvement of RETScreen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813" y="1066800"/>
            <a:ext cx="6044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 startAt="4"/>
            </a:pPr>
            <a:r>
              <a:rPr lang="en-US" sz="2000" dirty="0"/>
              <a:t>Modify each method until calculated savings resemble the measured savings</a:t>
            </a:r>
          </a:p>
          <a:p>
            <a:pPr marL="800100" lvl="1" indent="-342900">
              <a:buFont typeface="+mj-lt"/>
              <a:buAutoNum type="arabicPeriod" startAt="4"/>
            </a:pPr>
            <a:endParaRPr lang="en-US" sz="2000" dirty="0"/>
          </a:p>
          <a:p>
            <a:pPr marL="800100" lvl="1" indent="-342900">
              <a:buFont typeface="+mj-lt"/>
              <a:buAutoNum type="arabicPeriod" startAt="4"/>
            </a:pPr>
            <a:r>
              <a:rPr lang="en-US" sz="2000" dirty="0"/>
              <a:t>Determine if an individual with little engineering training could make the alterations  necessary to obtain accurate results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0913" y="2342886"/>
            <a:ext cx="4133325" cy="203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5529942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Weather Station at one of the study locations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55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63" y="304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RETScreen Input Data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08293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table shows the necessary inputs for RETScreen as well as the inputs for two of the sites from the study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99980"/>
              </p:ext>
            </p:extLst>
          </p:nvPr>
        </p:nvGraphicFramePr>
        <p:xfrm>
          <a:off x="847723" y="1828800"/>
          <a:ext cx="7448553" cy="332217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27617"/>
                <a:gridCol w="827617"/>
                <a:gridCol w="827617"/>
                <a:gridCol w="827617"/>
                <a:gridCol w="827617"/>
                <a:gridCol w="827617"/>
                <a:gridCol w="827617"/>
                <a:gridCol w="827617"/>
                <a:gridCol w="827617"/>
              </a:tblGrid>
              <a:tr h="1164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Project Type 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Analysis Type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Heating Value Reference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Units 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Type of Building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Indoor Temperature (F) 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Air Temperature-maximum (F)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Wall R Value </a:t>
                      </a:r>
                      <a:r>
                        <a:rPr lang="en-US" sz="1050" u="none" strike="noStrike" dirty="0" smtClean="0">
                          <a:effectLst/>
                        </a:rPr>
                        <a:t>(English)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078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 err="1">
                          <a:effectLst/>
                        </a:rPr>
                        <a:t>Breck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Heating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Method 1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HHV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Imperial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Institution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65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65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078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Aveda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Heating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Method 1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HHV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Imperial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Commercial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68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65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9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63" y="304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RETScreen Input Data Continued 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22811"/>
              </p:ext>
            </p:extLst>
          </p:nvPr>
        </p:nvGraphicFramePr>
        <p:xfrm>
          <a:off x="1143000" y="1524000"/>
          <a:ext cx="7238997" cy="32765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04333"/>
                <a:gridCol w="804333"/>
                <a:gridCol w="804333"/>
                <a:gridCol w="804333"/>
                <a:gridCol w="804333"/>
                <a:gridCol w="804333"/>
                <a:gridCol w="804333"/>
                <a:gridCol w="804333"/>
                <a:gridCol w="804333"/>
              </a:tblGrid>
              <a:tr h="1202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Fan Flow Rate (</a:t>
                      </a:r>
                      <a:r>
                        <a:rPr lang="en-US" sz="1050" u="none" strike="noStrike" dirty="0" err="1">
                          <a:effectLst/>
                        </a:rPr>
                        <a:t>cfm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Operating days per week - weekdays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Operating hours per day - weekdays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Operating days per week - weekends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Operating hours per day - weekends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solar tracking mode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Slope 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azimuth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112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 err="1">
                          <a:effectLst/>
                        </a:rPr>
                        <a:t>Breck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1452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12.6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1.2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12.2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fixed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>
                          <a:effectLst/>
                        </a:rPr>
                        <a:t>45</a:t>
                      </a:r>
                      <a:endParaRPr lang="en-US" sz="1050" b="0" i="0" u="none" strike="noStrike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961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Aveda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8000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18.8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13.5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fixed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90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3F0058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6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Results from performing baseline calculations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21664"/>
              </p:ext>
            </p:extLst>
          </p:nvPr>
        </p:nvGraphicFramePr>
        <p:xfrm>
          <a:off x="5105401" y="1676400"/>
          <a:ext cx="3581400" cy="3429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78937"/>
                <a:gridCol w="1343070"/>
                <a:gridCol w="1259393"/>
              </a:tblGrid>
              <a:tr h="147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RETScreen Version </a:t>
                      </a:r>
                      <a:r>
                        <a:rPr lang="en-US" sz="1000" dirty="0" smtClean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(MBTU)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Actual 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(MBTU)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Aveda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164.20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302.2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7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Breck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35.30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60.2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76400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figure to the right shows the energy savings with the baseline calculations compared with the actual measured energy savings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It can be seen that RETScreen only predicts about 50% of the actual savings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51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25" y="304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Factors that influence the model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125" y="12192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Approach Velocity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defined as the fan flow rate divided by the size of the collector 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i</a:t>
            </a:r>
            <a:r>
              <a:rPr lang="en-US" dirty="0" smtClean="0"/>
              <a:t>deal approach velocity is around 4 feet/min to prevent loss of efficiency from wind effects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Wind Speed </a:t>
            </a:r>
          </a:p>
          <a:p>
            <a:pPr lvl="1"/>
            <a:r>
              <a:rPr lang="en-US" dirty="0" smtClean="0"/>
              <a:t>- defined as a part of the initial set up of the RETScreen model. Based on NASA data at the specific location input</a:t>
            </a:r>
          </a:p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Solar Radiation</a:t>
            </a:r>
          </a:p>
          <a:p>
            <a:pPr lvl="1"/>
            <a:r>
              <a:rPr lang="en-US" dirty="0" smtClean="0"/>
              <a:t>- also a defined parameter based on NASA data at the specific location input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63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25" y="33745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Approach Velocity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280790" cy="4400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5611994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RETScreen Textbook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71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Solar Radiation and Wind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7086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Solar radiation can vary significantly from year to year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30 year averages for solar radiation  are often not representative of the actual solar radiation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wind data is not accurate due to being measured generally at airports where there is large open space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3810000"/>
            <a:ext cx="65829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56" y="228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Improving Solar Radiation Data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2318" y="1066800"/>
            <a:ext cx="81244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obtain  more accurate calculations for savings data for solar radiation from 2009-2010 (the years of the study) were obtained from NASA. Wind data from the same years were also obtained from NASA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NASA has a website where global coordinates of a location can be input and solar radiation and wind data can be obtained at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://earth-www.larc.nasa.gov/cgi-bin/cgiwrap/solar/timeseries.cgi?email=daily@larc.nasa.gov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8" y="3505200"/>
            <a:ext cx="3989615" cy="205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56" y="228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Improving Wind Data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28725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ind data in the study was found using the same NASA website mentioned previous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Wind speed found had to be corrected to more represent an urban setting, given </a:t>
            </a:r>
            <a:r>
              <a:rPr lang="en-US" dirty="0" err="1" smtClean="0"/>
              <a:t>Breck</a:t>
            </a:r>
            <a:r>
              <a:rPr lang="en-US" dirty="0" smtClean="0"/>
              <a:t> and Aveda are both surrounded by building and trees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was done by inputting wind speeds into another RETScreen program intended for wind turbines.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program is able to generate wind speeds at different heights based on surrounding.  A suggested correction factor for urban areas is given by the progra</a:t>
            </a:r>
            <a:r>
              <a:rPr lang="en-US" dirty="0"/>
              <a:t>m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171"/>
            <a:ext cx="7620000" cy="5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9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10178"/>
            <a:ext cx="811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Key Features of Solar Wall Technology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8343" y="1600196"/>
            <a:ext cx="342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Dark absorber sheet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Fan used to draw air into the ventilation system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Controls for bypass dampers and temperature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94953"/>
            <a:ext cx="4878150" cy="47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5586426"/>
            <a:ext cx="434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Source:RETScreen.com</a:t>
            </a:r>
            <a:r>
              <a:rPr lang="en-US" sz="1400" dirty="0" smtClean="0"/>
              <a:t> Course SAH PowerPoint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88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Results from changing the models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90383"/>
              </p:ext>
            </p:extLst>
          </p:nvPr>
        </p:nvGraphicFramePr>
        <p:xfrm>
          <a:off x="457200" y="2819400"/>
          <a:ext cx="8123462" cy="2743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53675"/>
                <a:gridCol w="1353675"/>
                <a:gridCol w="1353675"/>
                <a:gridCol w="1353675"/>
                <a:gridCol w="1354381"/>
                <a:gridCol w="1354381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SITE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20% wind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100% wind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180% wind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RETScreen defaults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Actual Savings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Aveda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178.2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159.3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103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164.2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302.2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Breck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65.4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63.6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40.8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35.30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60.2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371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calculation for the energy savings at </a:t>
            </a:r>
            <a:r>
              <a:rPr lang="en-US" dirty="0" err="1" smtClean="0"/>
              <a:t>Breck</a:t>
            </a:r>
            <a:r>
              <a:rPr lang="en-US" dirty="0" smtClean="0"/>
              <a:t> were significantly improved from changing the inputs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Aveda saw improvements but they were not a drastic as </a:t>
            </a:r>
            <a:r>
              <a:rPr lang="en-US" dirty="0" err="1" smtClean="0"/>
              <a:t>Breck</a:t>
            </a:r>
            <a:r>
              <a:rPr lang="en-US" dirty="0" smtClean="0"/>
              <a:t> 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Field Implementation and Improving Results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696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Based on the findings from the study RETScreen can at best be used as a very rough first stage savings prediction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improve the results of RETScreen a wind study of the site would be necessary to truly get the best data to predict potential savings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changes made require a fair amount of extra time and knowledge to complete and therefore it cannot be expected that individuals in the field would perform the necessary steps to improve RETScreen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89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114" y="186583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Acknowledgments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025" y="771358"/>
            <a:ext cx="777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Completion of this project would not have been possible without the assistance of various public and private entities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Breck</a:t>
            </a:r>
            <a:r>
              <a:rPr lang="en-US" dirty="0"/>
              <a:t> School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Precinct Police Station</a:t>
            </a:r>
          </a:p>
          <a:p>
            <a:r>
              <a:rPr lang="en-US" dirty="0"/>
              <a:t>AVEDA Corporation</a:t>
            </a:r>
          </a:p>
          <a:p>
            <a:r>
              <a:rPr lang="en-US" dirty="0" err="1"/>
              <a:t>Interdistrict</a:t>
            </a:r>
            <a:r>
              <a:rPr lang="en-US" dirty="0"/>
              <a:t> Downtown School (FAIR School Downtown)</a:t>
            </a:r>
          </a:p>
          <a:p>
            <a:r>
              <a:rPr lang="en-US" dirty="0"/>
              <a:t>St. Anthony – New Brighton School District</a:t>
            </a:r>
          </a:p>
          <a:p>
            <a:r>
              <a:rPr lang="en-US" dirty="0"/>
              <a:t>Hibbing Courthouse</a:t>
            </a:r>
          </a:p>
          <a:p>
            <a:r>
              <a:rPr lang="en-US" dirty="0"/>
              <a:t>Cunningham Group</a:t>
            </a:r>
          </a:p>
          <a:p>
            <a:r>
              <a:rPr lang="en-US" dirty="0"/>
              <a:t>Michaud Cooley Erickson</a:t>
            </a:r>
          </a:p>
          <a:p>
            <a:r>
              <a:rPr lang="en-US" dirty="0"/>
              <a:t>Automated Logic</a:t>
            </a:r>
          </a:p>
          <a:p>
            <a:r>
              <a:rPr lang="en-US" dirty="0" err="1"/>
              <a:t>McKinstry</a:t>
            </a:r>
            <a:r>
              <a:rPr lang="en-US" dirty="0"/>
              <a:t> Co.</a:t>
            </a:r>
          </a:p>
          <a:p>
            <a:r>
              <a:rPr lang="en-US" dirty="0"/>
              <a:t>Architectural Resource Inc.</a:t>
            </a:r>
          </a:p>
          <a:p>
            <a:r>
              <a:rPr lang="en-US" dirty="0" err="1"/>
              <a:t>Conserval</a:t>
            </a:r>
            <a:r>
              <a:rPr lang="en-US" dirty="0"/>
              <a:t> Engineering Inc.</a:t>
            </a:r>
          </a:p>
          <a:p>
            <a:r>
              <a:rPr lang="en-US" dirty="0"/>
              <a:t>City of Minneapolis</a:t>
            </a:r>
          </a:p>
          <a:p>
            <a:r>
              <a:rPr lang="en-US" dirty="0"/>
              <a:t>Office of Facilities Management – Minnesota State University, Mankato</a:t>
            </a:r>
          </a:p>
          <a:p>
            <a:r>
              <a:rPr lang="en-US" dirty="0"/>
              <a:t>RETScreen International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References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43001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hlinkClick r:id="rId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earth-www.larc.nasa.gov/cgi-bin/cgiwrap/solar/timeseries.cgi?email=daily@larc.nasa.gov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RETScreen Textbook, Solar Air Heaters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US </a:t>
            </a:r>
            <a:r>
              <a:rPr lang="en-US" dirty="0"/>
              <a:t>Department of Energy Federal </a:t>
            </a:r>
            <a:r>
              <a:rPr lang="en-US" dirty="0" smtClean="0"/>
              <a:t>Technology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www1.eere.energy.gov/femp/pdfs/FTA_trans_coll.pdf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RETScreen.com </a:t>
            </a:r>
            <a:r>
              <a:rPr lang="en-US" dirty="0"/>
              <a:t>Course SAH </a:t>
            </a:r>
            <a:r>
              <a:rPr lang="en-US" dirty="0" smtClean="0"/>
              <a:t>PowerPoint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Performance of Solar Walls in Minnesota State Report by Dr. Patrick Tebbe</a:t>
            </a:r>
            <a:endParaRPr lang="en-US" dirty="0"/>
          </a:p>
          <a:p>
            <a:pPr lvl="1"/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285750" indent="-285750" algn="r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4" y="2819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Questions 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10178"/>
            <a:ext cx="811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Key Features of Solar Wall Technology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446308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 smtClean="0"/>
              <a:t>HVAC System </a:t>
            </a:r>
          </a:p>
          <a:p>
            <a:pPr marL="342900" indent="-342900">
              <a:buFont typeface="+mj-lt"/>
              <a:buAutoNum type="arabicPeriod" startAt="4"/>
            </a:pPr>
            <a:endParaRPr lang="en-US" sz="20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 smtClean="0"/>
              <a:t>Recaptured Wall loss</a:t>
            </a:r>
          </a:p>
          <a:p>
            <a:pPr marL="342900" indent="-342900">
              <a:buFont typeface="+mj-lt"/>
              <a:buAutoNum type="arabicPeriod" startAt="4"/>
            </a:pPr>
            <a:endParaRPr lang="en-US" sz="20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 err="1" smtClean="0"/>
              <a:t>Destratification</a:t>
            </a:r>
            <a:r>
              <a:rPr lang="en-US" sz="2000" dirty="0" smtClean="0"/>
              <a:t> </a:t>
            </a:r>
          </a:p>
          <a:p>
            <a:pPr marL="342900" indent="-342900">
              <a:buFont typeface="+mj-lt"/>
              <a:buAutoNum type="arabicPeriod" startAt="4"/>
            </a:pPr>
            <a:endParaRPr lang="en-US" sz="20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 smtClean="0"/>
              <a:t>Bypass damper used to vent heat not needed to the atmosphere</a:t>
            </a:r>
          </a:p>
          <a:p>
            <a:pPr marL="342900" indent="-342900">
              <a:buFont typeface="+mj-lt"/>
              <a:buAutoNum type="arabicPeriod" startAt="4"/>
            </a:pP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94953"/>
            <a:ext cx="4878150" cy="47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5638800"/>
            <a:ext cx="434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Source:RETScreen.com</a:t>
            </a:r>
            <a:r>
              <a:rPr lang="en-US" sz="1400" dirty="0" smtClean="0"/>
              <a:t> Course SAH PowerPoint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40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Methods used for Predicting Energy Savings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905000"/>
            <a:ext cx="73533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Department of Energy </a:t>
            </a:r>
          </a:p>
          <a:p>
            <a:pPr lvl="1"/>
            <a:r>
              <a:rPr lang="en-US" sz="2000" dirty="0" smtClean="0"/>
              <a:t>Worksheet </a:t>
            </a:r>
            <a:r>
              <a:rPr lang="en-US" sz="2000" dirty="0"/>
              <a:t>b</a:t>
            </a:r>
            <a:r>
              <a:rPr lang="en-US" sz="2000" dirty="0" smtClean="0"/>
              <a:t>ased on graphs produced from 30 years of data for solar radiation and Heating Degree Days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RETScreen Version 4</a:t>
            </a:r>
          </a:p>
          <a:p>
            <a:pPr lvl="1"/>
            <a:r>
              <a:rPr lang="en-US" sz="2000" dirty="0" smtClean="0"/>
              <a:t>An Excel Based program that calculated energy savings based on user inputs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2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148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RETScreen Version 4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3" y="1465140"/>
            <a:ext cx="8168593" cy="36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2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148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RETScreen Version 4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3" y="1280474"/>
            <a:ext cx="8495634" cy="382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148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RETScreen Version 4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181725" cy="56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148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RETScreen Version 4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0" y="12804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52550"/>
            <a:ext cx="83153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0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su-ppt-template">
  <a:themeElements>
    <a:clrScheme name="">
      <a:dk1>
        <a:srgbClr val="3F0058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4004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SU3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U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U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U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U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U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U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U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U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U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U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U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U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 powerpoint template</Template>
  <TotalTime>2463</TotalTime>
  <Words>1758</Words>
  <Application>Microsoft Office PowerPoint</Application>
  <PresentationFormat>On-screen Show (4:3)</PresentationFormat>
  <Paragraphs>307</Paragraphs>
  <Slides>34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mnsu-ppt-template</vt:lpstr>
      <vt:lpstr>Performance of SolarWalls in Minnesota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SolarWalls in Minnesota</dc:title>
  <dc:creator>1</dc:creator>
  <cp:lastModifiedBy>1</cp:lastModifiedBy>
  <cp:revision>114</cp:revision>
  <dcterms:created xsi:type="dcterms:W3CDTF">2011-11-05T19:03:20Z</dcterms:created>
  <dcterms:modified xsi:type="dcterms:W3CDTF">2011-11-16T00:37:23Z</dcterms:modified>
</cp:coreProperties>
</file>